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1"/>
  </p:notesMasterIdLst>
  <p:handoutMasterIdLst>
    <p:handoutMasterId r:id="rId42"/>
  </p:handoutMasterIdLst>
  <p:sldIdLst>
    <p:sldId id="332" r:id="rId2"/>
    <p:sldId id="323" r:id="rId3"/>
    <p:sldId id="296" r:id="rId4"/>
    <p:sldId id="333" r:id="rId5"/>
    <p:sldId id="334" r:id="rId6"/>
    <p:sldId id="335" r:id="rId7"/>
    <p:sldId id="336" r:id="rId8"/>
    <p:sldId id="337" r:id="rId9"/>
    <p:sldId id="338" r:id="rId10"/>
    <p:sldId id="339" r:id="rId11"/>
    <p:sldId id="340" r:id="rId12"/>
    <p:sldId id="341" r:id="rId13"/>
    <p:sldId id="342" r:id="rId14"/>
    <p:sldId id="358" r:id="rId15"/>
    <p:sldId id="343" r:id="rId16"/>
    <p:sldId id="344" r:id="rId17"/>
    <p:sldId id="345" r:id="rId18"/>
    <p:sldId id="346" r:id="rId19"/>
    <p:sldId id="347" r:id="rId20"/>
    <p:sldId id="348" r:id="rId21"/>
    <p:sldId id="357" r:id="rId22"/>
    <p:sldId id="355" r:id="rId23"/>
    <p:sldId id="354" r:id="rId24"/>
    <p:sldId id="352" r:id="rId25"/>
    <p:sldId id="325" r:id="rId26"/>
    <p:sldId id="351" r:id="rId27"/>
    <p:sldId id="276" r:id="rId28"/>
    <p:sldId id="304" r:id="rId29"/>
    <p:sldId id="318" r:id="rId30"/>
    <p:sldId id="319" r:id="rId31"/>
    <p:sldId id="321" r:id="rId32"/>
    <p:sldId id="285" r:id="rId33"/>
    <p:sldId id="320" r:id="rId34"/>
    <p:sldId id="317" r:id="rId35"/>
    <p:sldId id="322" r:id="rId36"/>
    <p:sldId id="353" r:id="rId37"/>
    <p:sldId id="328" r:id="rId38"/>
    <p:sldId id="330" r:id="rId39"/>
    <p:sldId id="331" r:id="rId40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1" autoAdjust="0"/>
    <p:restoredTop sz="88757" autoAdjust="0"/>
  </p:normalViewPr>
  <p:slideViewPr>
    <p:cSldViewPr>
      <p:cViewPr>
        <p:scale>
          <a:sx n="100" d="100"/>
          <a:sy n="100" d="100"/>
        </p:scale>
        <p:origin x="-1236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53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8" d="100"/>
        <a:sy n="158" d="100"/>
      </p:scale>
      <p:origin x="0" y="5312"/>
    </p:cViewPr>
  </p:sorterViewPr>
  <p:notesViewPr>
    <p:cSldViewPr>
      <p:cViewPr varScale="1">
        <p:scale>
          <a:sx n="84" d="100"/>
          <a:sy n="84" d="100"/>
        </p:scale>
        <p:origin x="-3138" y="-72"/>
      </p:cViewPr>
      <p:guideLst>
        <p:guide orient="horz" pos="2924"/>
        <p:guide pos="22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26833" cy="464185"/>
          </a:xfrm>
          <a:prstGeom prst="rect">
            <a:avLst/>
          </a:prstGeom>
        </p:spPr>
        <p:txBody>
          <a:bodyPr vert="horz" lIns="92948" tIns="46474" rIns="92948" bIns="46474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6551" y="2"/>
            <a:ext cx="3026833" cy="464185"/>
          </a:xfrm>
          <a:prstGeom prst="rect">
            <a:avLst/>
          </a:prstGeom>
        </p:spPr>
        <p:txBody>
          <a:bodyPr vert="horz" lIns="92948" tIns="46474" rIns="92948" bIns="46474" rtlCol="0"/>
          <a:lstStyle>
            <a:lvl1pPr algn="r">
              <a:defRPr sz="1200"/>
            </a:lvl1pPr>
          </a:lstStyle>
          <a:p>
            <a:fld id="{A1A5FCE2-4FC9-4B9D-921F-31DCCB0E4F53}" type="datetimeFigureOut">
              <a:rPr lang="en-CA" smtClean="0"/>
              <a:t>2018-01-25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17905"/>
            <a:ext cx="3026833" cy="464185"/>
          </a:xfrm>
          <a:prstGeom prst="rect">
            <a:avLst/>
          </a:prstGeom>
        </p:spPr>
        <p:txBody>
          <a:bodyPr vert="horz" lIns="92948" tIns="46474" rIns="92948" bIns="46474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6551" y="8817905"/>
            <a:ext cx="3026833" cy="464185"/>
          </a:xfrm>
          <a:prstGeom prst="rect">
            <a:avLst/>
          </a:prstGeom>
        </p:spPr>
        <p:txBody>
          <a:bodyPr vert="horz" lIns="92948" tIns="46474" rIns="92948" bIns="46474" rtlCol="0" anchor="b"/>
          <a:lstStyle>
            <a:lvl1pPr algn="r">
              <a:defRPr sz="1200"/>
            </a:lvl1pPr>
          </a:lstStyle>
          <a:p>
            <a:fld id="{102ACCCF-67E0-4B13-A858-839045549AA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40049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26833" cy="464185"/>
          </a:xfrm>
          <a:prstGeom prst="rect">
            <a:avLst/>
          </a:prstGeom>
        </p:spPr>
        <p:txBody>
          <a:bodyPr vert="horz" lIns="92948" tIns="46474" rIns="92948" bIns="46474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1" y="2"/>
            <a:ext cx="3026833" cy="464185"/>
          </a:xfrm>
          <a:prstGeom prst="rect">
            <a:avLst/>
          </a:prstGeom>
        </p:spPr>
        <p:txBody>
          <a:bodyPr vert="horz" lIns="92948" tIns="46474" rIns="92948" bIns="46474" rtlCol="0"/>
          <a:lstStyle>
            <a:lvl1pPr algn="r">
              <a:defRPr sz="1200"/>
            </a:lvl1pPr>
          </a:lstStyle>
          <a:p>
            <a:fld id="{0F66ABC1-9424-4EDD-ABB1-37C72DD7DE80}" type="datetimeFigureOut">
              <a:rPr lang="en-CA" smtClean="0"/>
              <a:t>2018-01-25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48" tIns="46474" rIns="92948" bIns="46474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9760"/>
            <a:ext cx="5588000" cy="4177665"/>
          </a:xfrm>
          <a:prstGeom prst="rect">
            <a:avLst/>
          </a:prstGeom>
        </p:spPr>
        <p:txBody>
          <a:bodyPr vert="horz" lIns="92948" tIns="46474" rIns="92948" bIns="4647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17905"/>
            <a:ext cx="3026833" cy="464185"/>
          </a:xfrm>
          <a:prstGeom prst="rect">
            <a:avLst/>
          </a:prstGeom>
        </p:spPr>
        <p:txBody>
          <a:bodyPr vert="horz" lIns="92948" tIns="46474" rIns="92948" bIns="46474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1" y="8817905"/>
            <a:ext cx="3026833" cy="464185"/>
          </a:xfrm>
          <a:prstGeom prst="rect">
            <a:avLst/>
          </a:prstGeom>
        </p:spPr>
        <p:txBody>
          <a:bodyPr vert="horz" lIns="92948" tIns="46474" rIns="92948" bIns="46474" rtlCol="0" anchor="b"/>
          <a:lstStyle>
            <a:lvl1pPr algn="r">
              <a:defRPr sz="1200"/>
            </a:lvl1pPr>
          </a:lstStyle>
          <a:p>
            <a:fld id="{35C6A0CD-B6C0-4E13-B685-DAC54D80745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2435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438388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10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449192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11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758755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12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111019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13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05388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14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683959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15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831139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16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79167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17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136887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18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826590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19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85145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229024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20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798220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21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758755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22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064950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23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93933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24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532914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25</a:t>
            </a:fld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382744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26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864333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27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870010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28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98087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29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98087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3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195799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30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8229540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31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949484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32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111485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33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452678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34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6819570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35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081872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>
                <a:solidFill>
                  <a:prstClr val="black"/>
                </a:solidFill>
              </a:rPr>
              <a:pPr/>
              <a:t>36</a:t>
            </a:fld>
            <a:endParaRPr lang="en-CA">
              <a:solidFill>
                <a:prstClr val="black"/>
              </a:solidFill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5035415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37</a:t>
            </a:fld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9126052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38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980876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Please contact us if you </a:t>
            </a:r>
            <a:r>
              <a:rPr lang="en-CA" smtClean="0"/>
              <a:t>any questions.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39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405258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4</a:t>
            </a:fld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608172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5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303896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6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327532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7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555032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8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72924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C6A0CD-B6C0-4E13-B685-DAC54D80745D}" type="slidenum">
              <a:rPr lang="en-CA" smtClean="0"/>
              <a:t>9</a:t>
            </a:fld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52479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ABEB7-D111-401D-B69B-C2D6FB6CDB46}" type="datetimeFigureOut">
              <a:rPr lang="en-CA" smtClean="0"/>
              <a:t>2018-01-25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A0B82-4030-4487-BF72-149050FBA40E}" type="slidenum">
              <a:rPr lang="en-CA" smtClean="0"/>
              <a:t>‹#›</a:t>
            </a:fld>
            <a:endParaRPr lang="en-CA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ABEB7-D111-401D-B69B-C2D6FB6CDB46}" type="datetimeFigureOut">
              <a:rPr lang="en-CA" smtClean="0"/>
              <a:t>2018-01-25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A0B82-4030-4487-BF72-149050FBA40E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ABEB7-D111-401D-B69B-C2D6FB6CDB46}" type="datetimeFigureOut">
              <a:rPr lang="en-CA" smtClean="0"/>
              <a:t>2018-01-25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A0B82-4030-4487-BF72-149050FBA40E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ABEB7-D111-401D-B69B-C2D6FB6CDB46}" type="datetimeFigureOut">
              <a:rPr lang="en-CA" smtClean="0"/>
              <a:t>2018-01-25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A0B82-4030-4487-BF72-149050FBA40E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ABEB7-D111-401D-B69B-C2D6FB6CDB46}" type="datetimeFigureOut">
              <a:rPr lang="en-CA" smtClean="0"/>
              <a:t>2018-01-25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A0B82-4030-4487-BF72-149050FBA40E}" type="slidenum">
              <a:rPr lang="en-CA" smtClean="0"/>
              <a:t>‹#›</a:t>
            </a:fld>
            <a:endParaRPr lang="en-CA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ABEB7-D111-401D-B69B-C2D6FB6CDB46}" type="datetimeFigureOut">
              <a:rPr lang="en-CA" smtClean="0"/>
              <a:t>2018-01-25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A0B82-4030-4487-BF72-149050FBA40E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ABEB7-D111-401D-B69B-C2D6FB6CDB46}" type="datetimeFigureOut">
              <a:rPr lang="en-CA" smtClean="0"/>
              <a:t>2018-01-25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A0B82-4030-4487-BF72-149050FBA40E}" type="slidenum">
              <a:rPr lang="en-CA" smtClean="0"/>
              <a:t>‹#›</a:t>
            </a:fld>
            <a:endParaRPr lang="en-CA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ABEB7-D111-401D-B69B-C2D6FB6CDB46}" type="datetimeFigureOut">
              <a:rPr lang="en-CA" smtClean="0"/>
              <a:t>2018-01-25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A0B82-4030-4487-BF72-149050FBA40E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ABEB7-D111-401D-B69B-C2D6FB6CDB46}" type="datetimeFigureOut">
              <a:rPr lang="en-CA" smtClean="0"/>
              <a:t>2018-01-25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A0B82-4030-4487-BF72-149050FBA40E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ABEB7-D111-401D-B69B-C2D6FB6CDB46}" type="datetimeFigureOut">
              <a:rPr lang="en-CA" smtClean="0"/>
              <a:t>2018-01-25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A0B82-4030-4487-BF72-149050FBA40E}" type="slidenum">
              <a:rPr lang="en-CA" smtClean="0"/>
              <a:t>‹#›</a:t>
            </a:fld>
            <a:endParaRPr lang="en-CA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ABEB7-D111-401D-B69B-C2D6FB6CDB46}" type="datetimeFigureOut">
              <a:rPr lang="en-CA" smtClean="0"/>
              <a:t>2018-01-25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A0B82-4030-4487-BF72-149050FBA40E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0" descr="SharedServices_PowerPoint_LtBkgd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2" descr="Blank_PowerPoint_TopBar"/>
          <p:cNvPicPr>
            <a:picLocks noChangeAspect="1" noChangeArrowheads="1"/>
          </p:cNvPicPr>
          <p:nvPr userDrawn="1"/>
        </p:nvPicPr>
        <p:blipFill rotWithShape="1">
          <a:blip r:embed="rId14" cstate="print"/>
          <a:srcRect b="77445"/>
          <a:stretch/>
        </p:blipFill>
        <p:spPr bwMode="auto">
          <a:xfrm>
            <a:off x="0" y="0"/>
            <a:ext cx="9144000" cy="1546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71832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80928"/>
            <a:ext cx="8229600" cy="3696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28816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8E9ABEB7-D111-401D-B69B-C2D6FB6CDB46}" type="datetimeFigureOut">
              <a:rPr lang="en-CA" smtClean="0"/>
              <a:pPr/>
              <a:t>2018-01-25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6528816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6528816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tx1"/>
                </a:solidFill>
              </a:defRPr>
            </a:lvl1pPr>
          </a:lstStyle>
          <a:p>
            <a:fld id="{F4BA0B82-4030-4487-BF72-149050FBA40E}" type="slidenum">
              <a:rPr lang="en-CA" smtClean="0"/>
              <a:pPr/>
              <a:t>‹#›</a:t>
            </a:fld>
            <a:endParaRPr lang="en-CA" dirty="0"/>
          </a:p>
        </p:txBody>
      </p:sp>
      <p:pic>
        <p:nvPicPr>
          <p:cNvPr id="15" name="Picture 14" descr="plain_servicebc_rgb_rev.png"/>
          <p:cNvPicPr>
            <a:picLocks noChangeAspect="1"/>
          </p:cNvPicPr>
          <p:nvPr userDrawn="1"/>
        </p:nvPicPr>
        <p:blipFill>
          <a:blip r:embed="rId15" cstate="print"/>
          <a:srcRect l="17610" t="27673" r="22013" b="47910"/>
          <a:stretch>
            <a:fillRect/>
          </a:stretch>
        </p:blipFill>
        <p:spPr>
          <a:xfrm>
            <a:off x="0" y="152400"/>
            <a:ext cx="3657600" cy="1143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lang="en-US" sz="4000" b="1" i="0" kern="1200" cap="none" spc="0" baseline="0" dirty="0">
          <a:ln>
            <a:noFill/>
          </a:ln>
          <a:solidFill>
            <a:srgbClr val="234075"/>
          </a:soli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cregistryservices.gov.bc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428026"/>
            <a:ext cx="7848600" cy="1927225"/>
          </a:xfrm>
        </p:spPr>
        <p:txBody>
          <a:bodyPr/>
          <a:lstStyle/>
          <a:p>
            <a:r>
              <a:rPr lang="en-CA" sz="4000" cap="none" dirty="0" smtClean="0"/>
              <a:t>Getting to Know the New </a:t>
            </a:r>
            <a:r>
              <a:rPr lang="en-CA" sz="4000" cap="none" dirty="0"/>
              <a:t/>
            </a:r>
            <a:br>
              <a:rPr lang="en-CA" sz="4000" cap="none" dirty="0"/>
            </a:br>
            <a:r>
              <a:rPr lang="en-CA" sz="4000" i="1" cap="none" dirty="0"/>
              <a:t>Societies </a:t>
            </a:r>
            <a:r>
              <a:rPr lang="en-CA" sz="4000" i="1" cap="none" dirty="0" smtClean="0"/>
              <a:t>Act </a:t>
            </a:r>
            <a:r>
              <a:rPr lang="en-CA" sz="4000" cap="none" dirty="0" smtClean="0"/>
              <a:t>&amp; Societies Online</a:t>
            </a:r>
            <a:endParaRPr lang="en-CA" sz="4000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3887" y="3645024"/>
            <a:ext cx="7846640" cy="1008112"/>
          </a:xfrm>
        </p:spPr>
        <p:txBody>
          <a:bodyPr>
            <a:normAutofit fontScale="40000" lnSpcReduction="20000"/>
          </a:bodyPr>
          <a:lstStyle/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r>
              <a:rPr lang="en-US" sz="5000" i="1" dirty="0" smtClean="0"/>
              <a:t>Presented by:</a:t>
            </a:r>
            <a:endParaRPr lang="en-CA" sz="50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5648761"/>
            <a:ext cx="38164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100" dirty="0">
              <a:latin typeface="Century Gothic"/>
              <a:cs typeface="Century Gothic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3887" y="4788063"/>
            <a:ext cx="41511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200" dirty="0">
                <a:solidFill>
                  <a:prstClr val="black"/>
                </a:solidFill>
                <a:latin typeface="Century Gothic"/>
                <a:cs typeface="Century Gothic"/>
              </a:rPr>
              <a:t>Aurora Beraldin</a:t>
            </a:r>
          </a:p>
        </p:txBody>
      </p:sp>
      <p:sp>
        <p:nvSpPr>
          <p:cNvPr id="6" name="Rectangle 5"/>
          <p:cNvSpPr/>
          <p:nvPr/>
        </p:nvSpPr>
        <p:spPr>
          <a:xfrm>
            <a:off x="5364088" y="5218949"/>
            <a:ext cx="33123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dirty="0" smtClean="0">
                <a:latin typeface="Century Gothic"/>
                <a:cs typeface="Century Gothic"/>
              </a:rPr>
              <a:t>Manager, Business Services</a:t>
            </a:r>
            <a:endParaRPr lang="en-US" sz="1600" dirty="0">
              <a:latin typeface="Century Gothic"/>
              <a:cs typeface="Century Gothic"/>
            </a:endParaRPr>
          </a:p>
          <a:p>
            <a:pPr lvl="0"/>
            <a:r>
              <a:rPr lang="en-US" sz="1600" b="1" dirty="0" smtClean="0">
                <a:latin typeface="Century Gothic"/>
                <a:cs typeface="Century Gothic"/>
              </a:rPr>
              <a:t>Service BC</a:t>
            </a:r>
            <a:endParaRPr lang="en-US" sz="1600" b="1" dirty="0">
              <a:latin typeface="Century Gothic"/>
              <a:cs typeface="Century Gothic"/>
              <a:hlinkClick r:id="rId3"/>
            </a:endParaRPr>
          </a:p>
          <a:p>
            <a:pPr lvl="0"/>
            <a:r>
              <a:rPr lang="en-US" sz="1600" dirty="0">
                <a:latin typeface="Century Gothic"/>
                <a:cs typeface="Century Gothic"/>
              </a:rPr>
              <a:t>Ministry </a:t>
            </a:r>
            <a:r>
              <a:rPr lang="en-US" sz="1600" dirty="0" smtClean="0">
                <a:latin typeface="Century Gothic"/>
                <a:cs typeface="Century Gothic"/>
              </a:rPr>
              <a:t>Citizen’s Services</a:t>
            </a:r>
            <a:endParaRPr lang="en-US" sz="1600" dirty="0">
              <a:latin typeface="Century Gothic"/>
              <a:cs typeface="Century Gothic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64088" y="4788063"/>
            <a:ext cx="243001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200" dirty="0" smtClean="0">
                <a:solidFill>
                  <a:prstClr val="black"/>
                </a:solidFill>
                <a:latin typeface="Century Gothic"/>
                <a:cs typeface="Century Gothic"/>
              </a:rPr>
              <a:t>Trish Reimer</a:t>
            </a:r>
          </a:p>
        </p:txBody>
      </p:sp>
      <p:sp>
        <p:nvSpPr>
          <p:cNvPr id="9" name="Rectangle 8"/>
          <p:cNvSpPr/>
          <p:nvPr/>
        </p:nvSpPr>
        <p:spPr>
          <a:xfrm>
            <a:off x="683568" y="521895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1600" dirty="0">
                <a:latin typeface="Century Gothic"/>
                <a:cs typeface="Century Gothic"/>
              </a:rPr>
              <a:t>Policy and Legislative Analyst</a:t>
            </a:r>
          </a:p>
          <a:p>
            <a:pPr lvl="0"/>
            <a:r>
              <a:rPr lang="en-US" sz="1600" b="1" dirty="0">
                <a:latin typeface="Century Gothic"/>
                <a:cs typeface="Century Gothic"/>
              </a:rPr>
              <a:t>Policy and Legislation Division</a:t>
            </a:r>
            <a:endParaRPr lang="en-US" sz="1600" b="1" dirty="0">
              <a:latin typeface="Century Gothic"/>
              <a:cs typeface="Century Gothic"/>
              <a:hlinkClick r:id="rId3"/>
            </a:endParaRPr>
          </a:p>
          <a:p>
            <a:pPr lvl="0"/>
            <a:r>
              <a:rPr lang="en-US" sz="1600" dirty="0">
                <a:latin typeface="Century Gothic"/>
                <a:cs typeface="Century Gothic"/>
              </a:rPr>
              <a:t>Ministry of Finance</a:t>
            </a:r>
          </a:p>
        </p:txBody>
      </p:sp>
    </p:spTree>
    <p:extLst>
      <p:ext uri="{BB962C8B-B14F-4D97-AF65-F5344CB8AC3E}">
        <p14:creationId xmlns:p14="http://schemas.microsoft.com/office/powerpoint/2010/main" val="166407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990600"/>
          </a:xfrm>
        </p:spPr>
        <p:txBody>
          <a:bodyPr>
            <a:normAutofit/>
          </a:bodyPr>
          <a:lstStyle/>
          <a:p>
            <a:r>
              <a:rPr lang="en-CA" dirty="0" smtClean="0"/>
              <a:t>A Date to Remember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40770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CA" sz="5400" b="1" dirty="0"/>
              <a:t>November 28, 2018 </a:t>
            </a:r>
            <a:endParaRPr lang="en-CA" sz="5400" b="1" dirty="0" smtClean="0"/>
          </a:p>
          <a:p>
            <a:pPr marL="0" indent="0" algn="ctr">
              <a:buNone/>
            </a:pPr>
            <a:endParaRPr lang="en-CA" sz="4000" dirty="0"/>
          </a:p>
          <a:p>
            <a:pPr marL="0" indent="0" algn="ctr">
              <a:buNone/>
            </a:pPr>
            <a:r>
              <a:rPr lang="en-CA" sz="3600" dirty="0" smtClean="0"/>
              <a:t>New director requirements apply </a:t>
            </a:r>
          </a:p>
          <a:p>
            <a:pPr marL="0" indent="0" algn="ctr">
              <a:buNone/>
            </a:pPr>
            <a:r>
              <a:rPr lang="en-CA" sz="3600" dirty="0" smtClean="0"/>
              <a:t>&amp;</a:t>
            </a:r>
            <a:endParaRPr lang="en-CA" sz="3600" dirty="0"/>
          </a:p>
          <a:p>
            <a:pPr marL="0" indent="0" algn="ctr">
              <a:buNone/>
            </a:pPr>
            <a:r>
              <a:rPr lang="en-CA" sz="3600" dirty="0" smtClean="0"/>
              <a:t>Existing societies must have “</a:t>
            </a:r>
            <a:r>
              <a:rPr lang="en-CA" sz="3600" b="1" dirty="0" smtClean="0"/>
              <a:t>transitioned”</a:t>
            </a:r>
            <a:r>
              <a:rPr lang="en-CA" sz="3600" dirty="0" smtClean="0"/>
              <a:t> to the new Act</a:t>
            </a:r>
            <a:endParaRPr lang="en-CA" sz="1600" b="1" dirty="0" smtClean="0"/>
          </a:p>
          <a:p>
            <a:pPr marL="0" indent="0" algn="ctr">
              <a:buNone/>
            </a:pPr>
            <a:endParaRPr lang="en-CA" sz="1600" dirty="0" smtClean="0"/>
          </a:p>
        </p:txBody>
      </p:sp>
    </p:spTree>
    <p:extLst>
      <p:ext uri="{BB962C8B-B14F-4D97-AF65-F5344CB8AC3E}">
        <p14:creationId xmlns:p14="http://schemas.microsoft.com/office/powerpoint/2010/main" val="1720802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2933328"/>
            <a:ext cx="8229600" cy="3696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CA" sz="6000" b="1" dirty="0" smtClean="0">
                <a:solidFill>
                  <a:srgbClr val="002060"/>
                </a:solidFill>
              </a:rPr>
              <a:t>TRANSITION</a:t>
            </a:r>
            <a:endParaRPr lang="en-CA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35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4176464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70000"/>
              </a:lnSpc>
              <a:buNone/>
            </a:pPr>
            <a:r>
              <a:rPr lang="en-CA" sz="3200" b="1" dirty="0"/>
              <a:t>What </a:t>
            </a:r>
            <a:r>
              <a:rPr lang="en-CA" sz="3200" b="1" dirty="0" smtClean="0"/>
              <a:t>is it? </a:t>
            </a:r>
            <a:endParaRPr lang="en-CA" sz="3200" b="1" dirty="0"/>
          </a:p>
          <a:p>
            <a:pPr>
              <a:lnSpc>
                <a:spcPct val="120000"/>
              </a:lnSpc>
              <a:buClrTx/>
            </a:pPr>
            <a:r>
              <a:rPr lang="en-CA" sz="3200" dirty="0"/>
              <a:t>Filing an electronic version of your constitution and bylaws</a:t>
            </a:r>
          </a:p>
          <a:p>
            <a:pPr>
              <a:lnSpc>
                <a:spcPct val="120000"/>
              </a:lnSpc>
              <a:buClrTx/>
            </a:pPr>
            <a:r>
              <a:rPr lang="en-CA" sz="3200" dirty="0"/>
              <a:t>In some cases making </a:t>
            </a:r>
            <a:r>
              <a:rPr lang="en-CA" sz="3200" dirty="0" smtClean="0"/>
              <a:t>changes </a:t>
            </a:r>
            <a:r>
              <a:rPr lang="en-CA" sz="3200" dirty="0"/>
              <a:t>to </a:t>
            </a:r>
            <a:r>
              <a:rPr lang="en-CA" sz="3200" dirty="0" smtClean="0"/>
              <a:t>your </a:t>
            </a:r>
            <a:r>
              <a:rPr lang="en-CA" sz="3200" dirty="0"/>
              <a:t>constitution </a:t>
            </a:r>
            <a:r>
              <a:rPr lang="en-CA" sz="3200" dirty="0" smtClean="0"/>
              <a:t>and bylaws</a:t>
            </a:r>
            <a:endParaRPr lang="en-CA" sz="3200" dirty="0"/>
          </a:p>
          <a:p>
            <a:pPr>
              <a:lnSpc>
                <a:spcPct val="150000"/>
              </a:lnSpc>
              <a:buClrTx/>
            </a:pPr>
            <a:r>
              <a:rPr lang="en-CA" sz="3200" dirty="0"/>
              <a:t>Deciding whether to be “</a:t>
            </a:r>
            <a:r>
              <a:rPr lang="en-CA" sz="3200" b="1" dirty="0"/>
              <a:t>member-funded</a:t>
            </a:r>
            <a:r>
              <a:rPr lang="en-CA" sz="3200" dirty="0"/>
              <a:t>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88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 smtClean="0"/>
              <a:t>What is a Member-funded Society? 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CA" sz="3000" dirty="0" smtClean="0"/>
              <a:t>A society that is funded primarily by its members to carry on activities for the benefit of its members</a:t>
            </a:r>
          </a:p>
          <a:p>
            <a:pPr lvl="1">
              <a:buClrTx/>
            </a:pPr>
            <a:r>
              <a:rPr lang="en-CA" sz="3000" dirty="0" smtClean="0"/>
              <a:t>No </a:t>
            </a:r>
            <a:r>
              <a:rPr lang="en-CA" sz="3000" dirty="0"/>
              <a:t>significant public funding</a:t>
            </a:r>
          </a:p>
          <a:p>
            <a:pPr lvl="1">
              <a:buClrTx/>
            </a:pPr>
            <a:r>
              <a:rPr lang="en-CA" sz="3000" dirty="0" smtClean="0"/>
              <a:t>Inward-looking activities</a:t>
            </a:r>
          </a:p>
          <a:p>
            <a:pPr marL="274320" lvl="1" indent="0">
              <a:buNone/>
            </a:pPr>
            <a:r>
              <a:rPr lang="en-CA" sz="2600" dirty="0" smtClean="0"/>
              <a:t>  </a:t>
            </a:r>
            <a:endParaRPr lang="en-CA" sz="3000" dirty="0"/>
          </a:p>
          <a:p>
            <a:pPr marL="0" indent="0">
              <a:buNone/>
            </a:pPr>
            <a:r>
              <a:rPr lang="en-CA" sz="3000" dirty="0" smtClean="0"/>
              <a:t>Slightly less “regulation” applies:</a:t>
            </a:r>
          </a:p>
          <a:p>
            <a:pPr lvl="1">
              <a:buClrTx/>
            </a:pPr>
            <a:r>
              <a:rPr lang="en-CA" sz="3000" dirty="0"/>
              <a:t>N</a:t>
            </a:r>
            <a:r>
              <a:rPr lang="en-CA" sz="3000" dirty="0" smtClean="0"/>
              <a:t>o public access to financial statements </a:t>
            </a:r>
          </a:p>
          <a:p>
            <a:pPr lvl="1">
              <a:buClrTx/>
            </a:pPr>
            <a:r>
              <a:rPr lang="en-CA" sz="3000" dirty="0" smtClean="0"/>
              <a:t>No disclosure of directors/employee remuneration</a:t>
            </a:r>
          </a:p>
          <a:p>
            <a:pPr lvl="1">
              <a:buClrTx/>
            </a:pPr>
            <a:r>
              <a:rPr lang="en-CA" sz="3000" dirty="0" smtClean="0"/>
              <a:t>Only one director is required and no “unaffiliated” board requirements</a:t>
            </a:r>
          </a:p>
          <a:p>
            <a:pPr lvl="1">
              <a:buClrTx/>
            </a:pPr>
            <a:r>
              <a:rPr lang="en-CA" sz="3000" dirty="0"/>
              <a:t>Can freely distribute assets on winding </a:t>
            </a:r>
            <a:r>
              <a:rPr lang="en-CA" sz="3000" dirty="0" smtClean="0"/>
              <a:t>up</a:t>
            </a:r>
          </a:p>
          <a:p>
            <a:pPr lvl="1"/>
            <a:endParaRPr lang="en-CA" sz="3000" dirty="0" smtClean="0"/>
          </a:p>
          <a:p>
            <a:pPr marL="274320" lvl="1" indent="0">
              <a:buNone/>
            </a:pPr>
            <a:endParaRPr lang="en-CA" dirty="0" smtClean="0"/>
          </a:p>
          <a:p>
            <a:pPr lvl="1"/>
            <a:endParaRPr lang="en-CA" dirty="0"/>
          </a:p>
          <a:p>
            <a:pPr lvl="1"/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67744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Important Decision!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1" indent="0">
              <a:buNone/>
            </a:pPr>
            <a:r>
              <a:rPr lang="en-CA" sz="3600" dirty="0"/>
              <a:t>M</a:t>
            </a:r>
            <a:r>
              <a:rPr lang="en-CA" sz="3600" dirty="0" smtClean="0"/>
              <a:t>ember-funded </a:t>
            </a:r>
            <a:r>
              <a:rPr lang="en-CA" sz="3600" dirty="0"/>
              <a:t>status will </a:t>
            </a:r>
            <a:r>
              <a:rPr lang="en-CA" sz="3600" dirty="0" smtClean="0"/>
              <a:t>affect:</a:t>
            </a:r>
          </a:p>
          <a:p>
            <a:pPr marL="182880" lvl="1"/>
            <a:r>
              <a:rPr lang="en-CA" sz="3600" dirty="0" smtClean="0"/>
              <a:t>public </a:t>
            </a:r>
            <a:r>
              <a:rPr lang="en-CA" sz="3600" dirty="0"/>
              <a:t>profile </a:t>
            </a:r>
            <a:endParaRPr lang="en-CA" sz="3600" dirty="0" smtClean="0"/>
          </a:p>
          <a:p>
            <a:pPr marL="182880" lvl="1"/>
            <a:r>
              <a:rPr lang="en-CA" sz="3600" dirty="0"/>
              <a:t>r</a:t>
            </a:r>
            <a:r>
              <a:rPr lang="en-CA" sz="3600" dirty="0" smtClean="0"/>
              <a:t>egistered charity status</a:t>
            </a:r>
            <a:endParaRPr lang="en-CA" sz="3600" dirty="0"/>
          </a:p>
          <a:p>
            <a:pPr marL="182880" lvl="1"/>
            <a:r>
              <a:rPr lang="en-CA" sz="3600" dirty="0" smtClean="0"/>
              <a:t>future </a:t>
            </a:r>
            <a:r>
              <a:rPr lang="en-CA" sz="3600" dirty="0"/>
              <a:t>funding (e.g. no gaming grants)</a:t>
            </a:r>
          </a:p>
          <a:p>
            <a:pPr marL="0" indent="0">
              <a:buNone/>
            </a:pPr>
            <a:endParaRPr lang="en-CA" sz="4000" dirty="0"/>
          </a:p>
        </p:txBody>
      </p:sp>
    </p:spTree>
    <p:extLst>
      <p:ext uri="{BB962C8B-B14F-4D97-AF65-F5344CB8AC3E}">
        <p14:creationId xmlns:p14="http://schemas.microsoft.com/office/powerpoint/2010/main" val="31207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en-CA" dirty="0" smtClean="0"/>
              <a:t>Member-funded: To Be or Not to Be?    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68052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CA" dirty="0" smtClean="0"/>
              <a:t>Your society </a:t>
            </a:r>
            <a:r>
              <a:rPr lang="en-CA" b="1" u="sng" dirty="0" smtClean="0"/>
              <a:t>cannot</a:t>
            </a:r>
            <a:r>
              <a:rPr lang="en-CA" dirty="0" smtClean="0"/>
              <a:t> </a:t>
            </a:r>
            <a:r>
              <a:rPr lang="en-CA" dirty="0"/>
              <a:t>be a </a:t>
            </a:r>
            <a:r>
              <a:rPr lang="en-CA" dirty="0" smtClean="0"/>
              <a:t>member-funded society if it:</a:t>
            </a:r>
            <a:endParaRPr lang="en-CA" sz="1000" dirty="0"/>
          </a:p>
          <a:p>
            <a:pPr lvl="1">
              <a:buClrTx/>
            </a:pPr>
            <a:r>
              <a:rPr lang="en-CA" sz="2400" dirty="0" smtClean="0">
                <a:solidFill>
                  <a:srgbClr val="292934"/>
                </a:solidFill>
              </a:rPr>
              <a:t>is</a:t>
            </a:r>
            <a:r>
              <a:rPr lang="en-CA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CA" sz="2400" dirty="0"/>
              <a:t>a type of society </a:t>
            </a:r>
            <a:r>
              <a:rPr lang="en-CA" sz="2400" dirty="0" smtClean="0">
                <a:solidFill>
                  <a:srgbClr val="292934"/>
                </a:solidFill>
              </a:rPr>
              <a:t>prohibited from being one </a:t>
            </a:r>
            <a:r>
              <a:rPr lang="en-CA" sz="2400" dirty="0" smtClean="0"/>
              <a:t>(registered charity, student </a:t>
            </a:r>
            <a:r>
              <a:rPr lang="en-CA" sz="2400" dirty="0"/>
              <a:t>society, independent school, hospital, public housing provider</a:t>
            </a:r>
            <a:r>
              <a:rPr lang="en-CA" sz="2400" dirty="0" smtClean="0"/>
              <a:t>)</a:t>
            </a:r>
            <a:endParaRPr lang="en-CA" sz="1000" dirty="0" smtClean="0"/>
          </a:p>
          <a:p>
            <a:pPr lvl="1">
              <a:buClrTx/>
            </a:pPr>
            <a:r>
              <a:rPr lang="en-CA" sz="2400" dirty="0" smtClean="0">
                <a:solidFill>
                  <a:srgbClr val="292934"/>
                </a:solidFill>
              </a:rPr>
              <a:t>receives</a:t>
            </a:r>
            <a:r>
              <a:rPr lang="en-CA" sz="2400" dirty="0" smtClean="0"/>
              <a:t> </a:t>
            </a:r>
            <a:r>
              <a:rPr lang="en-CA" sz="2400" dirty="0"/>
              <a:t>more than a certain amount (roughly $</a:t>
            </a:r>
            <a:r>
              <a:rPr lang="en-CA" sz="2400" dirty="0" smtClean="0"/>
              <a:t>10,000</a:t>
            </a:r>
            <a:r>
              <a:rPr lang="en-CA" sz="2400" dirty="0"/>
              <a:t>/year) in public donations or </a:t>
            </a:r>
            <a:r>
              <a:rPr lang="en-CA" sz="2400" dirty="0" smtClean="0"/>
              <a:t>government funding</a:t>
            </a:r>
          </a:p>
          <a:p>
            <a:pPr lvl="1">
              <a:buClrTx/>
            </a:pPr>
            <a:r>
              <a:rPr lang="en-CA" sz="2400" dirty="0" smtClean="0"/>
              <a:t>is unable to get approval by a special resolution of its members </a:t>
            </a:r>
          </a:p>
          <a:p>
            <a:pPr lvl="1">
              <a:buClrTx/>
            </a:pPr>
            <a:endParaRPr lang="en-CA" sz="1000" dirty="0" smtClean="0"/>
          </a:p>
          <a:p>
            <a:pPr marL="274320" lvl="1" indent="0">
              <a:buNone/>
            </a:pPr>
            <a:endParaRPr lang="en-CA" dirty="0"/>
          </a:p>
          <a:p>
            <a:pPr lvl="1">
              <a:buClrTx/>
            </a:pP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44994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2900" dirty="0" smtClean="0"/>
              <a:t>Member-funded? Decide before Transitioning</a:t>
            </a:r>
            <a:endParaRPr lang="en-CA" sz="2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ClrTx/>
            </a:pPr>
            <a:r>
              <a:rPr lang="en-CA" dirty="0" smtClean="0"/>
              <a:t>On transition, you will be prompted about whether your society wishes to be a member-funded society</a:t>
            </a:r>
          </a:p>
          <a:p>
            <a:pPr>
              <a:buClrTx/>
            </a:pPr>
            <a:endParaRPr lang="en-CA" dirty="0"/>
          </a:p>
          <a:p>
            <a:pPr>
              <a:buClrTx/>
            </a:pPr>
            <a:r>
              <a:rPr lang="en-CA" dirty="0" smtClean="0"/>
              <a:t>After transition, an ordinary society can become a member-funded society </a:t>
            </a:r>
            <a:r>
              <a:rPr lang="en-CA" b="1" dirty="0" smtClean="0"/>
              <a:t>ONLY</a:t>
            </a:r>
            <a:r>
              <a:rPr lang="en-CA" dirty="0" smtClean="0"/>
              <a:t> if it obtains a court order</a:t>
            </a:r>
          </a:p>
          <a:p>
            <a:pPr>
              <a:buClrTx/>
            </a:pPr>
            <a:endParaRPr lang="en-CA" dirty="0"/>
          </a:p>
          <a:p>
            <a:r>
              <a:rPr lang="en-CA" dirty="0" smtClean="0"/>
              <a:t>If your society is uncertain, may wish to delay transitioning until legal advice can be obtained</a:t>
            </a:r>
            <a:endParaRPr lang="en-CA" dirty="0"/>
          </a:p>
          <a:p>
            <a:pPr>
              <a:buClrTx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75904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Basic </a:t>
            </a:r>
            <a:r>
              <a:rPr lang="en-CA" dirty="0" smtClean="0"/>
              <a:t>Transition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731520" lvl="1" indent="-457200">
              <a:lnSpc>
                <a:spcPct val="120000"/>
              </a:lnSpc>
              <a:buClrTx/>
              <a:buFont typeface="+mj-lt"/>
              <a:buAutoNum type="arabicPeriod"/>
            </a:pPr>
            <a:r>
              <a:rPr lang="en-CA" sz="2600" dirty="0" smtClean="0">
                <a:solidFill>
                  <a:srgbClr val="292934"/>
                </a:solidFill>
              </a:rPr>
              <a:t>Enter </a:t>
            </a:r>
            <a:r>
              <a:rPr lang="en-CA" sz="2600" dirty="0">
                <a:solidFill>
                  <a:srgbClr val="292934"/>
                </a:solidFill>
              </a:rPr>
              <a:t>your society’s </a:t>
            </a:r>
            <a:r>
              <a:rPr lang="en-CA" sz="2600" dirty="0" smtClean="0">
                <a:solidFill>
                  <a:srgbClr val="292934"/>
                </a:solidFill>
              </a:rPr>
              <a:t>purposes into its new constitution </a:t>
            </a:r>
            <a:endParaRPr lang="en-CA" sz="2600" dirty="0">
              <a:solidFill>
                <a:srgbClr val="292934"/>
              </a:solidFill>
            </a:endParaRPr>
          </a:p>
          <a:p>
            <a:pPr marL="731520" lvl="1" indent="-457200">
              <a:lnSpc>
                <a:spcPct val="120000"/>
              </a:lnSpc>
              <a:buClrTx/>
              <a:buFont typeface="+mj-lt"/>
              <a:buAutoNum type="arabicPeriod"/>
            </a:pPr>
            <a:r>
              <a:rPr lang="en-CA" sz="2600" dirty="0"/>
              <a:t>Move any other provisions from the old constitution into the </a:t>
            </a:r>
            <a:r>
              <a:rPr lang="en-CA" sz="2600" dirty="0" smtClean="0"/>
              <a:t>bylaws</a:t>
            </a:r>
            <a:endParaRPr lang="en-CA" sz="2600" dirty="0"/>
          </a:p>
          <a:p>
            <a:pPr marL="731520" lvl="1" indent="-457200">
              <a:lnSpc>
                <a:spcPct val="120000"/>
              </a:lnSpc>
              <a:buClrTx/>
              <a:buFont typeface="+mj-lt"/>
              <a:buAutoNum type="arabicPeriod"/>
            </a:pPr>
            <a:r>
              <a:rPr lang="en-CA" sz="2600" dirty="0"/>
              <a:t>Upload a consolidated set of the existing bylaws, including provisions </a:t>
            </a:r>
            <a:r>
              <a:rPr lang="en-CA" sz="2600" dirty="0" smtClean="0"/>
              <a:t>moved under </a:t>
            </a:r>
            <a:r>
              <a:rPr lang="en-CA" sz="2600" dirty="0"/>
              <a:t>step 2, flagging any that </a:t>
            </a:r>
            <a:r>
              <a:rPr lang="en-CA" sz="2600" dirty="0" smtClean="0"/>
              <a:t>were</a:t>
            </a:r>
            <a:r>
              <a:rPr lang="en-CA" sz="2600" dirty="0" smtClean="0">
                <a:solidFill>
                  <a:schemeClr val="tx2"/>
                </a:solidFill>
              </a:rPr>
              <a:t> </a:t>
            </a:r>
            <a:r>
              <a:rPr lang="en-CA" sz="2600" dirty="0" smtClean="0"/>
              <a:t>“previously unalterable”</a:t>
            </a:r>
          </a:p>
          <a:p>
            <a:pPr marL="731520" lvl="1" indent="-457200">
              <a:lnSpc>
                <a:spcPct val="120000"/>
              </a:lnSpc>
              <a:buClrTx/>
              <a:buFont typeface="+mj-lt"/>
              <a:buAutoNum type="arabicPeriod"/>
            </a:pPr>
            <a:r>
              <a:rPr lang="en-CA" sz="2600" dirty="0" smtClean="0">
                <a:solidFill>
                  <a:srgbClr val="292934"/>
                </a:solidFill>
              </a:rPr>
              <a:t>Do </a:t>
            </a:r>
            <a:r>
              <a:rPr lang="en-CA" sz="2600" b="1" u="sng" dirty="0" smtClean="0">
                <a:solidFill>
                  <a:srgbClr val="292934"/>
                </a:solidFill>
              </a:rPr>
              <a:t>not</a:t>
            </a:r>
            <a:r>
              <a:rPr lang="en-CA" sz="2600" dirty="0" smtClean="0">
                <a:solidFill>
                  <a:srgbClr val="292934"/>
                </a:solidFill>
              </a:rPr>
              <a:t> opt to become a member-funded society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420231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6792"/>
            <a:ext cx="8229600" cy="360040"/>
          </a:xfrm>
        </p:spPr>
        <p:txBody>
          <a:bodyPr>
            <a:noAutofit/>
          </a:bodyPr>
          <a:lstStyle/>
          <a:p>
            <a:r>
              <a:rPr lang="en-CA" sz="3200" dirty="0" smtClean="0"/>
              <a:t>Example</a:t>
            </a: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248472"/>
          </a:xfrm>
        </p:spPr>
        <p:txBody>
          <a:bodyPr numCol="2"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CA" sz="9600" b="1" u="sng" dirty="0" smtClean="0"/>
              <a:t>Before</a:t>
            </a:r>
          </a:p>
          <a:p>
            <a:pPr marL="0" indent="0" algn="ctr">
              <a:buNone/>
            </a:pPr>
            <a:endParaRPr lang="en-CA" sz="5600" b="1" u="sng" dirty="0" smtClean="0"/>
          </a:p>
          <a:p>
            <a:pPr marL="0" indent="0" algn="ctr">
              <a:buNone/>
            </a:pPr>
            <a:r>
              <a:rPr lang="en-CA" sz="9600" b="1" dirty="0" smtClean="0"/>
              <a:t>Constitution</a:t>
            </a:r>
          </a:p>
          <a:p>
            <a:r>
              <a:rPr lang="en-CA" sz="8000" dirty="0" smtClean="0"/>
              <a:t>The purpose is to end poverty.</a:t>
            </a:r>
          </a:p>
          <a:p>
            <a:endParaRPr lang="en-CA" sz="8000" dirty="0" smtClean="0"/>
          </a:p>
          <a:p>
            <a:r>
              <a:rPr lang="en-CA" sz="8000" dirty="0" smtClean="0"/>
              <a:t>There will be 6 directors.</a:t>
            </a:r>
          </a:p>
          <a:p>
            <a:endParaRPr lang="en-CA" sz="8000" dirty="0" smtClean="0"/>
          </a:p>
          <a:p>
            <a:r>
              <a:rPr lang="en-CA" sz="8000" dirty="0" smtClean="0"/>
              <a:t>Directors may not be paid. This provision is unalterable. </a:t>
            </a:r>
          </a:p>
          <a:p>
            <a:endParaRPr lang="en-CA" sz="8000" dirty="0"/>
          </a:p>
          <a:p>
            <a:pPr marL="0" indent="0" algn="ctr">
              <a:buNone/>
            </a:pPr>
            <a:r>
              <a:rPr lang="en-CA" sz="9600" b="1" dirty="0" smtClean="0"/>
              <a:t>Bylaws</a:t>
            </a:r>
          </a:p>
          <a:p>
            <a:r>
              <a:rPr lang="en-CA" sz="8000" dirty="0" smtClean="0"/>
              <a:t>The members shall consist of…</a:t>
            </a:r>
          </a:p>
          <a:p>
            <a:r>
              <a:rPr lang="en-CA" sz="8000" dirty="0" smtClean="0"/>
              <a:t>A member may be expelled if…</a:t>
            </a:r>
          </a:p>
          <a:p>
            <a:endParaRPr lang="en-CA" sz="8000" dirty="0" smtClean="0"/>
          </a:p>
          <a:p>
            <a:pPr marL="0" indent="0">
              <a:buNone/>
            </a:pPr>
            <a:r>
              <a:rPr lang="en-CA" sz="8000" dirty="0" smtClean="0"/>
              <a:t>		</a:t>
            </a:r>
            <a:r>
              <a:rPr lang="en-CA" sz="9600" b="1" u="sng" dirty="0" smtClean="0">
                <a:solidFill>
                  <a:srgbClr val="000090"/>
                </a:solidFill>
              </a:rPr>
              <a:t>After</a:t>
            </a:r>
            <a:endParaRPr lang="en-CA" sz="9600" b="1" dirty="0" smtClean="0">
              <a:solidFill>
                <a:srgbClr val="000090"/>
              </a:solidFill>
            </a:endParaRPr>
          </a:p>
          <a:p>
            <a:pPr marL="0" indent="0">
              <a:buNone/>
            </a:pPr>
            <a:endParaRPr lang="en-CA" sz="5600" dirty="0"/>
          </a:p>
          <a:p>
            <a:pPr marL="0" indent="0" algn="ctr">
              <a:buNone/>
            </a:pPr>
            <a:r>
              <a:rPr lang="en-CA" sz="9600" b="1" dirty="0" smtClean="0">
                <a:solidFill>
                  <a:srgbClr val="000090"/>
                </a:solidFill>
              </a:rPr>
              <a:t>Constitution</a:t>
            </a:r>
          </a:p>
          <a:p>
            <a:r>
              <a:rPr lang="en-CA" sz="8000" dirty="0" smtClean="0">
                <a:solidFill>
                  <a:srgbClr val="000090"/>
                </a:solidFill>
              </a:rPr>
              <a:t>The purpose is to end poverty.</a:t>
            </a:r>
            <a:endParaRPr lang="en-CA" sz="8000" dirty="0">
              <a:solidFill>
                <a:srgbClr val="000090"/>
              </a:solidFill>
            </a:endParaRPr>
          </a:p>
          <a:p>
            <a:endParaRPr lang="en-CA" sz="8000" dirty="0" smtClean="0">
              <a:solidFill>
                <a:srgbClr val="000090"/>
              </a:solidFill>
            </a:endParaRPr>
          </a:p>
          <a:p>
            <a:pPr marL="0" indent="0" algn="ctr">
              <a:buNone/>
            </a:pPr>
            <a:r>
              <a:rPr lang="en-CA" sz="9600" b="1" dirty="0" smtClean="0">
                <a:solidFill>
                  <a:srgbClr val="000090"/>
                </a:solidFill>
              </a:rPr>
              <a:t>Bylaws</a:t>
            </a:r>
            <a:endParaRPr lang="en-CA" sz="9600" b="1" dirty="0">
              <a:solidFill>
                <a:srgbClr val="000090"/>
              </a:solidFill>
            </a:endParaRPr>
          </a:p>
          <a:p>
            <a:r>
              <a:rPr lang="en-CA" sz="8000" dirty="0" smtClean="0">
                <a:solidFill>
                  <a:srgbClr val="000090"/>
                </a:solidFill>
              </a:rPr>
              <a:t>The members shall consist of…</a:t>
            </a:r>
          </a:p>
          <a:p>
            <a:r>
              <a:rPr lang="en-CA" sz="8000" dirty="0">
                <a:solidFill>
                  <a:srgbClr val="000090"/>
                </a:solidFill>
              </a:rPr>
              <a:t>A member may be expelled if</a:t>
            </a:r>
            <a:r>
              <a:rPr lang="en-CA" sz="8000" dirty="0" smtClean="0">
                <a:solidFill>
                  <a:srgbClr val="000090"/>
                </a:solidFill>
              </a:rPr>
              <a:t>…</a:t>
            </a:r>
          </a:p>
          <a:p>
            <a:endParaRPr lang="en-CA" sz="8000" dirty="0" smtClean="0">
              <a:solidFill>
                <a:srgbClr val="000090"/>
              </a:solidFill>
            </a:endParaRPr>
          </a:p>
          <a:p>
            <a:r>
              <a:rPr lang="en-CA" sz="8000" dirty="0" smtClean="0">
                <a:solidFill>
                  <a:srgbClr val="000090"/>
                </a:solidFill>
              </a:rPr>
              <a:t>There will be 6 directors. </a:t>
            </a:r>
            <a:endParaRPr lang="en-CA" sz="8000" dirty="0">
              <a:solidFill>
                <a:srgbClr val="000090"/>
              </a:solidFill>
            </a:endParaRPr>
          </a:p>
          <a:p>
            <a:endParaRPr lang="en-CA" sz="8000" dirty="0" smtClean="0">
              <a:solidFill>
                <a:srgbClr val="000090"/>
              </a:solidFill>
            </a:endParaRPr>
          </a:p>
          <a:p>
            <a:r>
              <a:rPr lang="en-CA" sz="8000" dirty="0" smtClean="0">
                <a:solidFill>
                  <a:srgbClr val="000090"/>
                </a:solidFill>
              </a:rPr>
              <a:t>Directors may not be paid. This provision was previously unalterable</a:t>
            </a:r>
            <a:r>
              <a:rPr lang="en-CA" sz="8000" dirty="0">
                <a:solidFill>
                  <a:srgbClr val="000090"/>
                </a:solidFill>
              </a:rPr>
              <a:t>. </a:t>
            </a:r>
          </a:p>
          <a:p>
            <a:endParaRPr lang="en-CA" dirty="0"/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9388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Transition Process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b="1" dirty="0" smtClean="0"/>
              <a:t>Basic:</a:t>
            </a:r>
            <a:r>
              <a:rPr lang="en-CA" dirty="0" smtClean="0"/>
              <a:t> society does only what is required (as shown in the example) and </a:t>
            </a:r>
            <a:r>
              <a:rPr lang="en-CA" u="sng" dirty="0" smtClean="0"/>
              <a:t>does not</a:t>
            </a:r>
            <a:r>
              <a:rPr lang="en-CA" dirty="0" smtClean="0"/>
              <a:t> want to be a member-funded society</a:t>
            </a:r>
          </a:p>
          <a:p>
            <a:pPr lvl="1"/>
            <a:r>
              <a:rPr lang="en-CA" dirty="0" smtClean="0"/>
              <a:t>No directors’ resolution, members’ meeting or special resolution required</a:t>
            </a:r>
          </a:p>
          <a:p>
            <a:r>
              <a:rPr lang="en-CA" b="1" dirty="0" smtClean="0"/>
              <a:t>Not-so-basic:</a:t>
            </a:r>
            <a:r>
              <a:rPr lang="en-CA" dirty="0" smtClean="0"/>
              <a:t> society wants to be a member-funded society </a:t>
            </a:r>
            <a:r>
              <a:rPr lang="en-CA" u="sng" dirty="0" smtClean="0"/>
              <a:t>or</a:t>
            </a:r>
            <a:r>
              <a:rPr lang="en-CA" dirty="0" smtClean="0"/>
              <a:t> wants to make bylaw changes other than those required</a:t>
            </a:r>
          </a:p>
          <a:p>
            <a:pPr lvl="1"/>
            <a:r>
              <a:rPr lang="en-CA" dirty="0" smtClean="0"/>
              <a:t>Member approval by special </a:t>
            </a:r>
            <a:r>
              <a:rPr lang="en-CA" dirty="0"/>
              <a:t>resolution </a:t>
            </a:r>
            <a:r>
              <a:rPr lang="en-CA" dirty="0" smtClean="0"/>
              <a:t>required</a:t>
            </a:r>
            <a:endParaRPr lang="en-CA" dirty="0"/>
          </a:p>
          <a:p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4208708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technology 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431" r="-24431"/>
          <a:stretch>
            <a:fillRect/>
          </a:stretch>
        </p:blipFill>
        <p:spPr>
          <a:xfrm>
            <a:off x="-1116632" y="1556792"/>
            <a:ext cx="11305256" cy="5110456"/>
          </a:xfrm>
        </p:spPr>
      </p:pic>
    </p:spTree>
    <p:extLst>
      <p:ext uri="{BB962C8B-B14F-4D97-AF65-F5344CB8AC3E}">
        <p14:creationId xmlns:p14="http://schemas.microsoft.com/office/powerpoint/2010/main" val="2209576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29600" cy="990600"/>
          </a:xfrm>
        </p:spPr>
        <p:txBody>
          <a:bodyPr>
            <a:normAutofit/>
          </a:bodyPr>
          <a:lstStyle/>
          <a:p>
            <a:r>
              <a:rPr lang="en-CA" dirty="0" smtClean="0"/>
              <a:t>Bylaw Changes to Consider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4032448"/>
          </a:xfrm>
        </p:spPr>
        <p:txBody>
          <a:bodyPr>
            <a:normAutofit fontScale="92500" lnSpcReduction="10000"/>
          </a:bodyPr>
          <a:lstStyle/>
          <a:p>
            <a:pPr marL="457200" lvl="2">
              <a:lnSpc>
                <a:spcPct val="150000"/>
              </a:lnSpc>
              <a:buClrTx/>
            </a:pPr>
            <a:r>
              <a:rPr lang="en-CA" sz="2800" dirty="0" smtClean="0"/>
              <a:t>Providing </a:t>
            </a:r>
            <a:r>
              <a:rPr lang="en-CA" sz="2800" dirty="0"/>
              <a:t>for unusual terms of </a:t>
            </a:r>
            <a:r>
              <a:rPr lang="en-CA" sz="2800" dirty="0" smtClean="0"/>
              <a:t>office</a:t>
            </a:r>
          </a:p>
          <a:p>
            <a:pPr marL="457200" lvl="2">
              <a:lnSpc>
                <a:spcPct val="150000"/>
              </a:lnSpc>
              <a:buClrTx/>
            </a:pPr>
            <a:r>
              <a:rPr lang="en-CA" sz="2800" dirty="0" smtClean="0"/>
              <a:t>Allowing </a:t>
            </a:r>
            <a:r>
              <a:rPr lang="en-CA" sz="2800" dirty="0"/>
              <a:t>for proxy voting</a:t>
            </a:r>
          </a:p>
          <a:p>
            <a:pPr marL="457200" lvl="2">
              <a:lnSpc>
                <a:spcPct val="150000"/>
              </a:lnSpc>
              <a:buClrTx/>
            </a:pPr>
            <a:r>
              <a:rPr lang="en-CA" sz="2800" dirty="0"/>
              <a:t>Restricting borrowing by society </a:t>
            </a:r>
          </a:p>
          <a:p>
            <a:pPr marL="457200" lvl="2">
              <a:buClrTx/>
            </a:pPr>
            <a:r>
              <a:rPr lang="en-CA" sz="2800" dirty="0" smtClean="0"/>
              <a:t>Changing the threshold for special resolutions generally or the threshold needed to change certain bylaws</a:t>
            </a:r>
          </a:p>
          <a:p>
            <a:pPr marL="0" indent="0" algn="ctr">
              <a:buNone/>
            </a:pPr>
            <a:r>
              <a:rPr lang="en-US" sz="3000" b="1" i="1" dirty="0" smtClean="0">
                <a:solidFill>
                  <a:srgbClr val="FF0000"/>
                </a:solidFill>
              </a:rPr>
              <a:t>No changes to unalterable provisions are allowed on transition </a:t>
            </a:r>
            <a:endParaRPr lang="en-US" sz="30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81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2933328"/>
            <a:ext cx="8229600" cy="3696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CA" sz="6000" b="1" dirty="0" smtClean="0">
                <a:solidFill>
                  <a:srgbClr val="002060"/>
                </a:solidFill>
              </a:rPr>
              <a:t>LEGISLATION UPDATE</a:t>
            </a:r>
            <a:endParaRPr lang="en-CA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39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Common Questions: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4800" dirty="0" smtClean="0"/>
              <a:t> Access to records</a:t>
            </a:r>
          </a:p>
          <a:p>
            <a:r>
              <a:rPr lang="en-CA" sz="4800" dirty="0" smtClean="0"/>
              <a:t> Disclosure of remuneration</a:t>
            </a:r>
          </a:p>
          <a:p>
            <a:r>
              <a:rPr lang="en-CA" sz="4800" dirty="0" smtClean="0"/>
              <a:t> Notice of meetings</a:t>
            </a:r>
          </a:p>
          <a:p>
            <a:r>
              <a:rPr lang="en-CA" sz="4800" dirty="0" smtClean="0"/>
              <a:t> Member-funded societies </a:t>
            </a:r>
            <a:endParaRPr lang="en-CA" sz="4800" dirty="0"/>
          </a:p>
        </p:txBody>
      </p:sp>
    </p:spTree>
    <p:extLst>
      <p:ext uri="{BB962C8B-B14F-4D97-AF65-F5344CB8AC3E}">
        <p14:creationId xmlns:p14="http://schemas.microsoft.com/office/powerpoint/2010/main" val="407069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Amending Bill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4800" dirty="0" smtClean="0"/>
              <a:t>  Timing TBD</a:t>
            </a:r>
          </a:p>
          <a:p>
            <a:r>
              <a:rPr lang="en-CA" sz="4800" dirty="0" smtClean="0"/>
              <a:t>  Amendments to </a:t>
            </a:r>
          </a:p>
          <a:p>
            <a:pPr lvl="2"/>
            <a:r>
              <a:rPr lang="en-CA" sz="4200" dirty="0" smtClean="0"/>
              <a:t> fix technical glitches</a:t>
            </a:r>
          </a:p>
          <a:p>
            <a:pPr lvl="2"/>
            <a:r>
              <a:rPr lang="en-CA" sz="4200" dirty="0"/>
              <a:t> </a:t>
            </a:r>
            <a:r>
              <a:rPr lang="en-CA" sz="4200" dirty="0" smtClean="0"/>
              <a:t>clarify intent</a:t>
            </a:r>
          </a:p>
        </p:txBody>
      </p:sp>
    </p:spTree>
    <p:extLst>
      <p:ext uri="{BB962C8B-B14F-4D97-AF65-F5344CB8AC3E}">
        <p14:creationId xmlns:p14="http://schemas.microsoft.com/office/powerpoint/2010/main" val="133101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8320"/>
            <a:ext cx="8229600" cy="3510880"/>
          </a:xfrm>
        </p:spPr>
        <p:txBody>
          <a:bodyPr>
            <a:normAutofit/>
          </a:bodyPr>
          <a:lstStyle/>
          <a:p>
            <a:pPr algn="ctr"/>
            <a:r>
              <a:rPr lang="en-CA" sz="5400" dirty="0">
                <a:solidFill>
                  <a:srgbClr val="002060"/>
                </a:solidFill>
              </a:rPr>
              <a:t>REGISTRIES</a:t>
            </a:r>
            <a:r>
              <a:rPr lang="en-CA" dirty="0">
                <a:solidFill>
                  <a:srgbClr val="002060"/>
                </a:solidFill>
              </a:rPr>
              <a:t/>
            </a:r>
            <a:br>
              <a:rPr lang="en-CA" dirty="0">
                <a:solidFill>
                  <a:srgbClr val="00206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09120"/>
            <a:ext cx="8229600" cy="196788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Engagement</a:t>
            </a:r>
          </a:p>
          <a:p>
            <a:r>
              <a:rPr lang="en-US" sz="3200" dirty="0" smtClean="0"/>
              <a:t>Accessing Societies Online </a:t>
            </a:r>
          </a:p>
          <a:p>
            <a:r>
              <a:rPr lang="en-US" sz="3200" dirty="0" smtClean="0"/>
              <a:t>Screenshots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47077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Registries Society Engagement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4221088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en-CA" sz="3200" b="1" dirty="0"/>
              <a:t>General Communication</a:t>
            </a:r>
            <a:r>
              <a:rPr lang="en-CA" sz="3200" dirty="0"/>
              <a:t>: </a:t>
            </a:r>
          </a:p>
          <a:p>
            <a:pPr lvl="1"/>
            <a:r>
              <a:rPr lang="en-CA" sz="3200" dirty="0"/>
              <a:t>Multiple </a:t>
            </a:r>
            <a:r>
              <a:rPr lang="en-CA" sz="3200" b="1" dirty="0"/>
              <a:t>letters/emails</a:t>
            </a:r>
            <a:r>
              <a:rPr lang="en-CA" sz="3200" dirty="0"/>
              <a:t> were sent to societies </a:t>
            </a:r>
          </a:p>
          <a:p>
            <a:pPr lvl="1"/>
            <a:r>
              <a:rPr lang="en-CA" sz="3200" dirty="0"/>
              <a:t>Regular</a:t>
            </a:r>
            <a:r>
              <a:rPr lang="en-CA" sz="3200" b="1" dirty="0"/>
              <a:t> website</a:t>
            </a:r>
            <a:r>
              <a:rPr lang="en-CA" sz="3200" dirty="0"/>
              <a:t> updates</a:t>
            </a:r>
          </a:p>
          <a:p>
            <a:pPr lvl="0"/>
            <a:r>
              <a:rPr lang="en-CA" sz="3200" b="1" dirty="0" smtClean="0"/>
              <a:t>Survey</a:t>
            </a:r>
            <a:r>
              <a:rPr lang="en-CA" sz="3200" dirty="0" smtClean="0"/>
              <a:t>: </a:t>
            </a:r>
            <a:r>
              <a:rPr lang="en-CA" sz="3200" dirty="0"/>
              <a:t>BC Registries </a:t>
            </a:r>
            <a:r>
              <a:rPr lang="en-CA" sz="3200" dirty="0" smtClean="0"/>
              <a:t>consulted </a:t>
            </a:r>
            <a:r>
              <a:rPr lang="en-CA" sz="3200" dirty="0"/>
              <a:t>with societies through a </a:t>
            </a:r>
            <a:r>
              <a:rPr lang="en-CA" sz="3200" b="1" dirty="0"/>
              <a:t>BC Stats </a:t>
            </a:r>
            <a:r>
              <a:rPr lang="en-CA" sz="3200" dirty="0"/>
              <a:t>survey</a:t>
            </a:r>
            <a:r>
              <a:rPr lang="en-CA" sz="3200" b="1" dirty="0"/>
              <a:t> </a:t>
            </a:r>
            <a:r>
              <a:rPr lang="en-CA" sz="3200" dirty="0"/>
              <a:t>in November </a:t>
            </a:r>
            <a:r>
              <a:rPr lang="en-CA" sz="3200" dirty="0" smtClean="0"/>
              <a:t>2015</a:t>
            </a:r>
          </a:p>
          <a:p>
            <a:pPr lvl="0"/>
            <a:r>
              <a:rPr lang="en-CA" sz="3200" dirty="0"/>
              <a:t>Development: BC Registries conducted User Experience </a:t>
            </a:r>
            <a:r>
              <a:rPr lang="en-CA" sz="3200" dirty="0" smtClean="0"/>
              <a:t>Design</a:t>
            </a:r>
          </a:p>
          <a:p>
            <a:pPr lvl="0"/>
            <a:r>
              <a:rPr lang="en-CA" sz="3200" dirty="0"/>
              <a:t>Presentations: In-person presentations were held for </a:t>
            </a:r>
            <a:r>
              <a:rPr lang="en-CA" sz="3200" dirty="0" smtClean="0"/>
              <a:t>over 1,100 </a:t>
            </a:r>
            <a:r>
              <a:rPr lang="en-CA" sz="3200" dirty="0"/>
              <a:t>societies across </a:t>
            </a:r>
            <a:r>
              <a:rPr lang="en-CA" sz="3200" dirty="0" smtClean="0"/>
              <a:t>BC and counting</a:t>
            </a:r>
            <a:endParaRPr lang="en-CA" sz="3200" dirty="0"/>
          </a:p>
          <a:p>
            <a:pPr lvl="0"/>
            <a:endParaRPr lang="en-CA" sz="3200" dirty="0" smtClean="0"/>
          </a:p>
          <a:p>
            <a:pPr lvl="0"/>
            <a:endParaRPr lang="en-CA" sz="3200" dirty="0"/>
          </a:p>
          <a:p>
            <a:pPr lvl="0"/>
            <a:endParaRPr lang="en-CA" sz="3200" dirty="0"/>
          </a:p>
          <a:p>
            <a:endParaRPr lang="en-CA" dirty="0" smtClean="0"/>
          </a:p>
          <a:p>
            <a:pPr lvl="0"/>
            <a:endParaRPr lang="en-C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29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29600" cy="990600"/>
          </a:xfrm>
        </p:spPr>
        <p:txBody>
          <a:bodyPr/>
          <a:lstStyle/>
          <a:p>
            <a:r>
              <a:rPr lang="en-US" dirty="0" smtClean="0"/>
              <a:t>Benefits of Electronic </a:t>
            </a:r>
            <a:r>
              <a:rPr lang="en-US" dirty="0"/>
              <a:t>F</a:t>
            </a:r>
            <a:r>
              <a:rPr lang="en-US" dirty="0" smtClean="0"/>
              <a:t>iling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4104456"/>
          </a:xfrm>
        </p:spPr>
        <p:txBody>
          <a:bodyPr>
            <a:noAutofit/>
          </a:bodyPr>
          <a:lstStyle/>
          <a:p>
            <a:pPr marL="0" indent="0">
              <a:buClrTx/>
              <a:buNone/>
            </a:pPr>
            <a:r>
              <a:rPr lang="en-US" sz="2800" dirty="0" smtClean="0"/>
              <a:t>Majority of filings will be self serve and immediate:</a:t>
            </a:r>
          </a:p>
          <a:p>
            <a:pPr lvl="1">
              <a:buClrTx/>
            </a:pPr>
            <a:r>
              <a:rPr lang="en-US" sz="2400" dirty="0" smtClean="0"/>
              <a:t>no backlog</a:t>
            </a:r>
          </a:p>
          <a:p>
            <a:pPr lvl="1">
              <a:buClrTx/>
            </a:pPr>
            <a:r>
              <a:rPr lang="en-US" sz="2400" dirty="0" smtClean="0"/>
              <a:t>no waiting</a:t>
            </a:r>
          </a:p>
          <a:p>
            <a:pPr lvl="1">
              <a:buClrTx/>
            </a:pPr>
            <a:r>
              <a:rPr lang="en-US" sz="2400" dirty="0" smtClean="0"/>
              <a:t>no need for priority fees </a:t>
            </a:r>
          </a:p>
          <a:p>
            <a:pPr lvl="1">
              <a:buClrTx/>
            </a:pPr>
            <a:endParaRPr lang="en-US" sz="2400" dirty="0" smtClean="0">
              <a:solidFill>
                <a:srgbClr val="FF0000"/>
              </a:solidFill>
            </a:endParaRPr>
          </a:p>
          <a:p>
            <a:pPr>
              <a:buClrTx/>
            </a:pPr>
            <a:r>
              <a:rPr lang="en-US" sz="2800" dirty="0" smtClean="0"/>
              <a:t>Electronic </a:t>
            </a:r>
            <a:r>
              <a:rPr lang="en-US" sz="2800" dirty="0"/>
              <a:t>a</a:t>
            </a:r>
            <a:r>
              <a:rPr lang="en-US" sz="2800" dirty="0" smtClean="0"/>
              <a:t>ccess to all documents for improved access and usability</a:t>
            </a:r>
          </a:p>
          <a:p>
            <a:pPr>
              <a:buClrTx/>
            </a:pPr>
            <a:r>
              <a:rPr lang="en-US" sz="2800" dirty="0" smtClean="0">
                <a:solidFill>
                  <a:srgbClr val="292934"/>
                </a:solidFill>
              </a:rPr>
              <a:t>No search fees to access records filed by own society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8596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dirty="0" smtClean="0"/>
              <a:t>Accessing Societies Online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780928"/>
            <a:ext cx="8229600" cy="3696072"/>
          </a:xfrm>
        </p:spPr>
        <p:txBody>
          <a:bodyPr>
            <a:noAutofit/>
          </a:bodyPr>
          <a:lstStyle/>
          <a:p>
            <a:pPr marL="0" indent="0">
              <a:buClrTx/>
              <a:buNone/>
            </a:pPr>
            <a:r>
              <a:rPr lang="en-CA" sz="3600" dirty="0" smtClean="0"/>
              <a:t>Societies were sent a letter in November 2016 with a Registry key</a:t>
            </a:r>
          </a:p>
          <a:p>
            <a:pPr marL="0" indent="0">
              <a:buClrTx/>
              <a:buNone/>
            </a:pPr>
            <a:endParaRPr lang="en-CA" sz="3600" dirty="0" smtClean="0"/>
          </a:p>
          <a:p>
            <a:pPr marL="0" indent="0">
              <a:buClrTx/>
              <a:buNone/>
            </a:pPr>
            <a:r>
              <a:rPr lang="en-CA" sz="3600" dirty="0" smtClean="0"/>
              <a:t>If you have not received this onboarding letter please contact Registries </a:t>
            </a:r>
            <a:endParaRPr lang="en-CA" sz="3600" dirty="0"/>
          </a:p>
        </p:txBody>
      </p:sp>
    </p:spTree>
    <p:extLst>
      <p:ext uri="{BB962C8B-B14F-4D97-AF65-F5344CB8AC3E}">
        <p14:creationId xmlns:p14="http://schemas.microsoft.com/office/powerpoint/2010/main" val="4247741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990600"/>
          </a:xfrm>
        </p:spPr>
        <p:txBody>
          <a:bodyPr/>
          <a:lstStyle/>
          <a:p>
            <a:pPr algn="ctr"/>
            <a:r>
              <a:rPr lang="en-US" dirty="0" smtClean="0"/>
              <a:t>Log-in Screen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3"/>
          <a:stretch/>
        </p:blipFill>
        <p:spPr bwMode="auto">
          <a:xfrm>
            <a:off x="-1" y="232048"/>
            <a:ext cx="9337441" cy="6711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120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creen Shot 2016-05-13 at 10.52.13 AM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102" r="-41102"/>
          <a:stretch>
            <a:fillRect/>
          </a:stretch>
        </p:blipFill>
        <p:spPr>
          <a:xfrm>
            <a:off x="-3924944" y="-1"/>
            <a:ext cx="17209912" cy="6858001"/>
          </a:xfrm>
        </p:spPr>
      </p:pic>
    </p:spTree>
    <p:extLst>
      <p:ext uri="{BB962C8B-B14F-4D97-AF65-F5344CB8AC3E}">
        <p14:creationId xmlns:p14="http://schemas.microsoft.com/office/powerpoint/2010/main" val="2132389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Benefits of the New </a:t>
            </a:r>
            <a:r>
              <a:rPr lang="en-CA" i="1" dirty="0" smtClean="0"/>
              <a:t>Societies Act </a:t>
            </a:r>
            <a:endParaRPr lang="en-CA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816424"/>
          </a:xfrm>
        </p:spPr>
        <p:txBody>
          <a:bodyPr>
            <a:normAutofit/>
          </a:bodyPr>
          <a:lstStyle/>
          <a:p>
            <a:pPr lvl="1"/>
            <a:r>
              <a:rPr lang="en-CA" sz="3200" dirty="0" smtClean="0"/>
              <a:t>Re-organizes legislation </a:t>
            </a:r>
            <a:endParaRPr lang="en-CA" sz="3200" dirty="0"/>
          </a:p>
          <a:p>
            <a:pPr lvl="1"/>
            <a:r>
              <a:rPr lang="en-CA" sz="3200" dirty="0" smtClean="0"/>
              <a:t>Simplifies the rules</a:t>
            </a:r>
          </a:p>
          <a:p>
            <a:pPr lvl="1"/>
            <a:r>
              <a:rPr lang="en-CA" sz="3200" dirty="0" smtClean="0"/>
              <a:t>Provides more flexibility  </a:t>
            </a:r>
          </a:p>
          <a:p>
            <a:pPr lvl="1"/>
            <a:r>
              <a:rPr lang="en-CA" sz="3200" dirty="0" smtClean="0"/>
              <a:t>Electronic filing system </a:t>
            </a:r>
          </a:p>
          <a:p>
            <a:endParaRPr lang="en-CA" dirty="0" smtClean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520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80"/>
          <a:stretch/>
        </p:blipFill>
        <p:spPr bwMode="auto">
          <a:xfrm>
            <a:off x="-17538" y="1340768"/>
            <a:ext cx="9161538" cy="551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550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" y="29475"/>
            <a:ext cx="9203547" cy="6711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557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Society’s Dashboard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7549"/>
            <a:ext cx="9180512" cy="7128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352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3999" cy="7140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0775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Filing History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4" y="-27384"/>
            <a:ext cx="9120336" cy="6852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942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14" y="0"/>
            <a:ext cx="9231397" cy="682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899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 smtClean="0"/>
              <a:t>	</a:t>
            </a:r>
            <a:r>
              <a:rPr lang="en-US" sz="3200" dirty="0" err="1" smtClean="0"/>
              <a:t>BCeID</a:t>
            </a:r>
            <a:r>
              <a:rPr lang="en-US" sz="3200" dirty="0" smtClean="0"/>
              <a:t> – login for each user</a:t>
            </a:r>
          </a:p>
          <a:p>
            <a:pPr marL="822960" lvl="3" indent="0">
              <a:buNone/>
            </a:pPr>
            <a:r>
              <a:rPr lang="en-US" sz="3200" dirty="0" smtClean="0"/>
              <a:t> Registry key – password for society </a:t>
            </a:r>
          </a:p>
        </p:txBody>
      </p:sp>
    </p:spTree>
    <p:extLst>
      <p:ext uri="{BB962C8B-B14F-4D97-AF65-F5344CB8AC3E}">
        <p14:creationId xmlns:p14="http://schemas.microsoft.com/office/powerpoint/2010/main" val="1530797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Societies Online Usage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42210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2800" dirty="0" smtClean="0"/>
              <a:t>As </a:t>
            </a:r>
            <a:r>
              <a:rPr lang="en-CA" sz="2800" dirty="0"/>
              <a:t>of </a:t>
            </a:r>
            <a:r>
              <a:rPr lang="en-CA" sz="2800" dirty="0" smtClean="0"/>
              <a:t>November 21, 2017, there has been significant take up in societies accessing the new system:</a:t>
            </a:r>
            <a:endParaRPr lang="en-CA" sz="2800" dirty="0"/>
          </a:p>
          <a:p>
            <a:pPr lvl="2"/>
            <a:r>
              <a:rPr lang="en-CA" sz="2000" dirty="0" smtClean="0"/>
              <a:t>6,419 </a:t>
            </a:r>
            <a:r>
              <a:rPr lang="en-CA" sz="2000" dirty="0"/>
              <a:t>Transition Filings</a:t>
            </a:r>
          </a:p>
          <a:p>
            <a:pPr lvl="2"/>
            <a:r>
              <a:rPr lang="en-CA" sz="2000" dirty="0" smtClean="0"/>
              <a:t>22,709 Annual </a:t>
            </a:r>
            <a:r>
              <a:rPr lang="en-CA" sz="2000" dirty="0"/>
              <a:t>Report Filings</a:t>
            </a:r>
          </a:p>
          <a:p>
            <a:pPr lvl="2"/>
            <a:r>
              <a:rPr lang="en-CA" sz="2000" dirty="0" smtClean="0"/>
              <a:t>1872 Incorporations</a:t>
            </a:r>
            <a:endParaRPr lang="en-CA" sz="2000" dirty="0"/>
          </a:p>
          <a:p>
            <a:pPr lvl="2"/>
            <a:r>
              <a:rPr lang="en-CA" sz="2000" dirty="0" smtClean="0"/>
              <a:t>12,028 </a:t>
            </a:r>
            <a:r>
              <a:rPr lang="en-CA" sz="2000" dirty="0"/>
              <a:t>Other Filings</a:t>
            </a:r>
          </a:p>
          <a:p>
            <a:pPr lvl="2"/>
            <a:endParaRPr lang="en-CA" dirty="0" smtClean="0"/>
          </a:p>
          <a:p>
            <a:pPr lvl="1"/>
            <a:endParaRPr lang="en-CA" sz="1700" i="1" dirty="0">
              <a:solidFill>
                <a:srgbClr val="000000"/>
              </a:solidFill>
              <a:ea typeface="Calibri"/>
              <a:cs typeface="Calibri"/>
            </a:endParaRPr>
          </a:p>
          <a:p>
            <a:pPr lvl="1"/>
            <a:endParaRPr lang="en-US" sz="1700" i="1" dirty="0">
              <a:solidFill>
                <a:srgbClr val="000000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015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3"/>
          <a:stretch/>
        </p:blipFill>
        <p:spPr bwMode="auto">
          <a:xfrm>
            <a:off x="0" y="-26664"/>
            <a:ext cx="9137886" cy="656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65277" y="44624"/>
            <a:ext cx="54726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www.gov.bc.ca</a:t>
            </a:r>
            <a:r>
              <a:rPr lang="en-US" sz="2800" dirty="0" smtClean="0">
                <a:solidFill>
                  <a:schemeClr val="bg1"/>
                </a:solidFill>
              </a:rPr>
              <a:t>/</a:t>
            </a:r>
            <a:r>
              <a:rPr lang="en-US" sz="2800" dirty="0" err="1" smtClean="0">
                <a:solidFill>
                  <a:schemeClr val="bg1"/>
                </a:solidFill>
              </a:rPr>
              <a:t>SocietiesOnline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5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379512" y="1828679"/>
            <a:ext cx="8229600" cy="2419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endParaRPr lang="en-CA" sz="3600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CA" sz="36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CA" sz="3600" dirty="0" smtClean="0">
              <a:solidFill>
                <a:schemeClr val="bg1"/>
              </a:solidFill>
            </a:endParaRPr>
          </a:p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712" y="2564904"/>
            <a:ext cx="274320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79512" y="4634174"/>
            <a:ext cx="468052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CA" sz="2200" b="1" dirty="0">
                <a:latin typeface="Century Gothic"/>
                <a:cs typeface="Century Gothic"/>
              </a:rPr>
              <a:t>Aurora Beraldin</a:t>
            </a:r>
          </a:p>
          <a:p>
            <a:pPr lvl="0"/>
            <a:r>
              <a:rPr lang="en-CA" sz="2000" dirty="0">
                <a:latin typeface="Century Gothic"/>
                <a:cs typeface="Century Gothic"/>
              </a:rPr>
              <a:t>Policy and Legislative Analyst</a:t>
            </a:r>
          </a:p>
          <a:p>
            <a:pPr lvl="0"/>
            <a:r>
              <a:rPr lang="en-CA" sz="2000" dirty="0">
                <a:latin typeface="Century Gothic"/>
                <a:cs typeface="Century Gothic"/>
              </a:rPr>
              <a:t>Email: </a:t>
            </a:r>
            <a:r>
              <a:rPr lang="en-CA" sz="2000" dirty="0" smtClean="0">
                <a:latin typeface="Century Gothic"/>
                <a:cs typeface="Century Gothic"/>
              </a:rPr>
              <a:t>Aurora.Beraldin@gov.bc.ca</a:t>
            </a:r>
            <a:endParaRPr lang="en-CA" sz="2000" dirty="0">
              <a:latin typeface="Century Gothic"/>
              <a:cs typeface="Century Gothic"/>
            </a:endParaRPr>
          </a:p>
          <a:p>
            <a:pPr lvl="0"/>
            <a:r>
              <a:rPr lang="en-CA" sz="2000" dirty="0">
                <a:latin typeface="Century Gothic"/>
                <a:cs typeface="Century Gothic"/>
              </a:rPr>
              <a:t>Phone</a:t>
            </a:r>
            <a:r>
              <a:rPr lang="en-CA" sz="2000">
                <a:latin typeface="Century Gothic"/>
                <a:cs typeface="Century Gothic"/>
              </a:rPr>
              <a:t>: </a:t>
            </a:r>
            <a:r>
              <a:rPr lang="en-CA" sz="2000" smtClean="0">
                <a:latin typeface="Century Gothic"/>
                <a:cs typeface="Century Gothic"/>
              </a:rPr>
              <a:t>1-778-698-5266</a:t>
            </a:r>
            <a:endParaRPr lang="en-CA" sz="2000" dirty="0">
              <a:latin typeface="Century Gothic"/>
              <a:cs typeface="Century Gothic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16016" y="4639198"/>
            <a:ext cx="417646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200" b="1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Trish Reimer</a:t>
            </a:r>
            <a:endParaRPr lang="en-CA" sz="2200" b="1" dirty="0"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r>
              <a:rPr lang="en-CA" sz="2000" dirty="0">
                <a:latin typeface="Century Gothic" panose="020B0502020202020204" pitchFamily="34" charset="0"/>
                <a:cs typeface="Calibri" panose="020F0502020204030204" pitchFamily="34" charset="0"/>
              </a:rPr>
              <a:t>Manager, </a:t>
            </a:r>
            <a:r>
              <a:rPr lang="en-CA" sz="2000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Business Services</a:t>
            </a:r>
            <a:endParaRPr lang="en-CA" sz="2000" dirty="0"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r>
              <a:rPr lang="en-CA" sz="2000" dirty="0">
                <a:latin typeface="Century Gothic" panose="020B0502020202020204" pitchFamily="34" charset="0"/>
                <a:cs typeface="Calibri" panose="020F0502020204030204" pitchFamily="34" charset="0"/>
              </a:rPr>
              <a:t>Email: </a:t>
            </a:r>
            <a:r>
              <a:rPr lang="en-CA" sz="2000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trish.reimer@gov.bc.ca</a:t>
            </a:r>
            <a:endParaRPr lang="en-CA" sz="2000" dirty="0"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r>
              <a:rPr lang="en-CA" sz="2000" dirty="0">
                <a:latin typeface="Century Gothic" panose="020B0502020202020204" pitchFamily="34" charset="0"/>
                <a:cs typeface="Calibri" panose="020F0502020204030204" pitchFamily="34" charset="0"/>
              </a:rPr>
              <a:t>Phone: </a:t>
            </a:r>
            <a:r>
              <a:rPr lang="en-CA" sz="2000" dirty="0" smtClean="0">
                <a:latin typeface="Century Gothic" panose="020B0502020202020204" pitchFamily="34" charset="0"/>
                <a:cs typeface="Calibri" panose="020F0502020204030204" pitchFamily="34" charset="0"/>
              </a:rPr>
              <a:t>1-250-356-9405</a:t>
            </a:r>
            <a:endParaRPr lang="en-CA" sz="2000" dirty="0">
              <a:latin typeface="Century Gothic" panose="020B0502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65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CA" sz="6000" b="1" dirty="0" smtClean="0">
                <a:solidFill>
                  <a:srgbClr val="002060"/>
                </a:solidFill>
              </a:rPr>
              <a:t>HIGHLIGHTS</a:t>
            </a:r>
            <a:endParaRPr lang="en-CA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90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Some Highlights of the New Act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CA" sz="3200" dirty="0" smtClean="0"/>
              <a:t>Record-keeping</a:t>
            </a:r>
            <a:endParaRPr lang="en-CA" sz="3200" dirty="0"/>
          </a:p>
          <a:p>
            <a:pPr lvl="1"/>
            <a:r>
              <a:rPr lang="en-CA" sz="3200" dirty="0"/>
              <a:t>Financial</a:t>
            </a:r>
          </a:p>
          <a:p>
            <a:pPr lvl="1"/>
            <a:r>
              <a:rPr lang="en-CA" sz="3200" dirty="0" smtClean="0"/>
              <a:t>Meetings </a:t>
            </a:r>
            <a:r>
              <a:rPr lang="en-CA" sz="3200" dirty="0"/>
              <a:t>and </a:t>
            </a:r>
            <a:r>
              <a:rPr lang="en-CA" sz="3200" dirty="0" smtClean="0"/>
              <a:t>governance</a:t>
            </a:r>
          </a:p>
          <a:p>
            <a:pPr lvl="1"/>
            <a:r>
              <a:rPr lang="en-CA" sz="3200" dirty="0" smtClean="0"/>
              <a:t>Directors</a:t>
            </a:r>
          </a:p>
        </p:txBody>
      </p:sp>
    </p:spTree>
    <p:extLst>
      <p:ext uri="{BB962C8B-B14F-4D97-AF65-F5344CB8AC3E}">
        <p14:creationId xmlns:p14="http://schemas.microsoft.com/office/powerpoint/2010/main" val="2852842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6792"/>
            <a:ext cx="8229600" cy="864096"/>
          </a:xfrm>
        </p:spPr>
        <p:txBody>
          <a:bodyPr/>
          <a:lstStyle/>
          <a:p>
            <a:r>
              <a:rPr lang="en-CA" dirty="0" smtClean="0"/>
              <a:t>Record-keeping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912096"/>
          </a:xfrm>
        </p:spPr>
        <p:txBody>
          <a:bodyPr>
            <a:normAutofit fontScale="92500" lnSpcReduction="20000"/>
          </a:bodyPr>
          <a:lstStyle/>
          <a:p>
            <a:r>
              <a:rPr lang="en-CA" sz="2600" dirty="0" smtClean="0"/>
              <a:t>Members have the right </a:t>
            </a:r>
            <a:r>
              <a:rPr lang="en-CA" sz="2600" dirty="0"/>
              <a:t>to see </a:t>
            </a:r>
            <a:r>
              <a:rPr lang="en-CA" sz="2600" dirty="0" smtClean="0"/>
              <a:t>their society’s </a:t>
            </a:r>
            <a:r>
              <a:rPr lang="en-CA" sz="2600" dirty="0"/>
              <a:t>records</a:t>
            </a:r>
          </a:p>
          <a:p>
            <a:endParaRPr lang="en-CA" sz="2600" dirty="0" smtClean="0"/>
          </a:p>
          <a:p>
            <a:r>
              <a:rPr lang="en-CA" sz="2600" dirty="0" smtClean="0"/>
              <a:t>Bylaws may restrict access to </a:t>
            </a:r>
          </a:p>
          <a:p>
            <a:pPr lvl="1"/>
            <a:r>
              <a:rPr lang="en-CA" sz="2100" dirty="0" smtClean="0"/>
              <a:t>accounting records and </a:t>
            </a:r>
          </a:p>
          <a:p>
            <a:pPr lvl="1"/>
            <a:r>
              <a:rPr lang="en-CA" sz="2100" dirty="0" smtClean="0"/>
              <a:t>directors’ minutes</a:t>
            </a:r>
          </a:p>
          <a:p>
            <a:endParaRPr lang="en-CA" dirty="0" smtClean="0"/>
          </a:p>
          <a:p>
            <a:r>
              <a:rPr lang="en-CA" sz="2600" dirty="0"/>
              <a:t>Directors can restrict </a:t>
            </a:r>
            <a:r>
              <a:rPr lang="en-CA" sz="2600" dirty="0" smtClean="0"/>
              <a:t>access to register </a:t>
            </a:r>
            <a:r>
              <a:rPr lang="en-CA" sz="2600" dirty="0"/>
              <a:t>of members </a:t>
            </a:r>
            <a:r>
              <a:rPr lang="en-CA" sz="2600" dirty="0" smtClean="0"/>
              <a:t>to protect  </a:t>
            </a:r>
            <a:r>
              <a:rPr lang="en-CA" sz="2600" dirty="0"/>
              <a:t>privacy, but access must be allowed for corporate purposes</a:t>
            </a:r>
          </a:p>
          <a:p>
            <a:pPr marL="0" indent="0">
              <a:buNone/>
            </a:pPr>
            <a:endParaRPr lang="en-CA" sz="2600" dirty="0" smtClean="0"/>
          </a:p>
          <a:p>
            <a:r>
              <a:rPr lang="en-CA" sz="2600" dirty="0" smtClean="0"/>
              <a:t>Special resolutions no longer filed at Corporate Registry</a:t>
            </a:r>
            <a:endParaRPr lang="en-CA" sz="2600" dirty="0"/>
          </a:p>
        </p:txBody>
      </p:sp>
    </p:spTree>
    <p:extLst>
      <p:ext uri="{BB962C8B-B14F-4D97-AF65-F5344CB8AC3E}">
        <p14:creationId xmlns:p14="http://schemas.microsoft.com/office/powerpoint/2010/main" val="143145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Financial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Special resolution is no longer required for borrowing by a society</a:t>
            </a:r>
          </a:p>
          <a:p>
            <a:r>
              <a:rPr lang="en-CA" dirty="0"/>
              <a:t>Financial statements must </a:t>
            </a:r>
            <a:r>
              <a:rPr lang="en-CA" dirty="0" smtClean="0"/>
              <a:t>continue to be produced and be made </a:t>
            </a:r>
            <a:r>
              <a:rPr lang="en-CA" dirty="0"/>
              <a:t>available to the public</a:t>
            </a:r>
          </a:p>
          <a:p>
            <a:r>
              <a:rPr lang="en-CA" dirty="0" smtClean="0"/>
              <a:t>There are no </a:t>
            </a:r>
            <a:r>
              <a:rPr lang="en-CA" dirty="0"/>
              <a:t>rules on how financial statements must be prepared </a:t>
            </a:r>
            <a:r>
              <a:rPr lang="en-CA" dirty="0" smtClean="0"/>
              <a:t>– however, remuneration of directors and highest-paid employees must be disclosed</a:t>
            </a:r>
            <a:endParaRPr lang="en-CA" dirty="0"/>
          </a:p>
          <a:p>
            <a:pPr>
              <a:lnSpc>
                <a:spcPct val="150000"/>
              </a:lnSpc>
            </a:pPr>
            <a:r>
              <a:rPr lang="en-CA" dirty="0" smtClean="0"/>
              <a:t>Act does </a:t>
            </a:r>
            <a:r>
              <a:rPr lang="en-CA" u="sng" dirty="0" smtClean="0"/>
              <a:t>not</a:t>
            </a:r>
            <a:r>
              <a:rPr lang="en-CA" dirty="0" smtClean="0"/>
              <a:t> </a:t>
            </a:r>
            <a:r>
              <a:rPr lang="en-CA" dirty="0"/>
              <a:t>require audited statements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9630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Meetings and Governance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General meetings may be conducted electronically or by consent resolution</a:t>
            </a:r>
          </a:p>
          <a:p>
            <a:r>
              <a:rPr lang="en-CA" dirty="0" smtClean="0"/>
              <a:t>An AGM need only be held once every calendar year</a:t>
            </a:r>
          </a:p>
          <a:p>
            <a:r>
              <a:rPr lang="en-CA" dirty="0" smtClean="0"/>
              <a:t>Proxy voting okay if permitted by bylaw</a:t>
            </a:r>
          </a:p>
          <a:p>
            <a:r>
              <a:rPr lang="en-CA" dirty="0" smtClean="0"/>
              <a:t>Special resolution default is 2/3, but bylaws can set higher threshold</a:t>
            </a:r>
          </a:p>
          <a:p>
            <a:r>
              <a:rPr lang="en-CA" dirty="0" smtClean="0"/>
              <a:t>Unalterable provisions can be altered after a society “transitions”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9172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Directors – Future Requirements 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b="1" dirty="0" smtClean="0"/>
              <a:t>Applicable in November 2018:</a:t>
            </a:r>
          </a:p>
          <a:p>
            <a:r>
              <a:rPr lang="en-CA" dirty="0" smtClean="0"/>
              <a:t>Directors and senior managers must meet basic qualifications</a:t>
            </a:r>
          </a:p>
          <a:p>
            <a:r>
              <a:rPr lang="en-CA" dirty="0" smtClean="0"/>
              <a:t>Directors must consent to their appointment</a:t>
            </a:r>
          </a:p>
          <a:p>
            <a:r>
              <a:rPr lang="en-CA" dirty="0" smtClean="0"/>
              <a:t>Directors’ remuneration is allowed only if permitted by the bylaws</a:t>
            </a:r>
          </a:p>
          <a:p>
            <a:r>
              <a:rPr lang="en-CA" dirty="0" smtClean="0"/>
              <a:t>Majority of the board must be unaffiliated (not employed by the society)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17075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21799</TotalTime>
  <Words>1020</Words>
  <Application>Microsoft Office PowerPoint</Application>
  <PresentationFormat>On-screen Show (4:3)</PresentationFormat>
  <Paragraphs>242</Paragraphs>
  <Slides>39</Slides>
  <Notes>39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Clarity</vt:lpstr>
      <vt:lpstr>Getting to Know the New  Societies Act &amp; Societies Online</vt:lpstr>
      <vt:lpstr>PowerPoint Presentation</vt:lpstr>
      <vt:lpstr>Benefits of the New Societies Act </vt:lpstr>
      <vt:lpstr>PowerPoint Presentation</vt:lpstr>
      <vt:lpstr>Some Highlights of the New Act</vt:lpstr>
      <vt:lpstr>Record-keeping</vt:lpstr>
      <vt:lpstr>Financial</vt:lpstr>
      <vt:lpstr>Meetings and Governance</vt:lpstr>
      <vt:lpstr>Directors – Future Requirements </vt:lpstr>
      <vt:lpstr>A Date to Remember</vt:lpstr>
      <vt:lpstr>PowerPoint Presentation</vt:lpstr>
      <vt:lpstr>Transition </vt:lpstr>
      <vt:lpstr>What is a Member-funded Society? </vt:lpstr>
      <vt:lpstr>Important Decision!</vt:lpstr>
      <vt:lpstr>Member-funded: To Be or Not to Be?    </vt:lpstr>
      <vt:lpstr>Member-funded? Decide before Transitioning</vt:lpstr>
      <vt:lpstr>Basic Transition</vt:lpstr>
      <vt:lpstr>Example</vt:lpstr>
      <vt:lpstr>Transition Process</vt:lpstr>
      <vt:lpstr>Bylaw Changes to Consider </vt:lpstr>
      <vt:lpstr>PowerPoint Presentation</vt:lpstr>
      <vt:lpstr>Common Questions:</vt:lpstr>
      <vt:lpstr>Amending Bill</vt:lpstr>
      <vt:lpstr>REGISTRIES </vt:lpstr>
      <vt:lpstr>Registries Society Engagement</vt:lpstr>
      <vt:lpstr>Benefits of Electronic Filing</vt:lpstr>
      <vt:lpstr>Accessing Societies Online</vt:lpstr>
      <vt:lpstr>Log-in Screen</vt:lpstr>
      <vt:lpstr>PowerPoint Presentation</vt:lpstr>
      <vt:lpstr>PowerPoint Presentation</vt:lpstr>
      <vt:lpstr>PowerPoint Presentation</vt:lpstr>
      <vt:lpstr>Society’s Dashboard</vt:lpstr>
      <vt:lpstr>PowerPoint Presentation</vt:lpstr>
      <vt:lpstr>Filing History </vt:lpstr>
      <vt:lpstr>PowerPoint Presentation</vt:lpstr>
      <vt:lpstr>Security </vt:lpstr>
      <vt:lpstr>Societies Online Usage</vt:lpstr>
      <vt:lpstr>PowerPoint Presentation</vt:lpstr>
      <vt:lpstr>Questions</vt:lpstr>
    </vt:vector>
  </TitlesOfParts>
  <Company>Province of British Columbia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the New  Societies Act</dc:title>
  <dc:creator>Sinkwich, Jill D FIN:EX</dc:creator>
  <cp:lastModifiedBy>Sparks, Kaine MTIC:EX</cp:lastModifiedBy>
  <cp:revision>494</cp:revision>
  <cp:lastPrinted>2017-09-26T17:15:14Z</cp:lastPrinted>
  <dcterms:created xsi:type="dcterms:W3CDTF">2015-05-22T23:31:08Z</dcterms:created>
  <dcterms:modified xsi:type="dcterms:W3CDTF">2018-01-25T16:42:55Z</dcterms:modified>
</cp:coreProperties>
</file>